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24"/>
  </p:notesMasterIdLst>
  <p:handoutMasterIdLst>
    <p:handoutMasterId r:id="rId25"/>
  </p:handoutMasterIdLst>
  <p:sldIdLst>
    <p:sldId id="257" r:id="rId2"/>
    <p:sldId id="275" r:id="rId3"/>
    <p:sldId id="335" r:id="rId4"/>
    <p:sldId id="333" r:id="rId5"/>
    <p:sldId id="329" r:id="rId6"/>
    <p:sldId id="336" r:id="rId7"/>
    <p:sldId id="343" r:id="rId8"/>
    <p:sldId id="339" r:id="rId9"/>
    <p:sldId id="340" r:id="rId10"/>
    <p:sldId id="357" r:id="rId11"/>
    <p:sldId id="353" r:id="rId12"/>
    <p:sldId id="355" r:id="rId13"/>
    <p:sldId id="346" r:id="rId14"/>
    <p:sldId id="332" r:id="rId15"/>
    <p:sldId id="356" r:id="rId16"/>
    <p:sldId id="342" r:id="rId17"/>
    <p:sldId id="360" r:id="rId18"/>
    <p:sldId id="359" r:id="rId19"/>
    <p:sldId id="354" r:id="rId20"/>
    <p:sldId id="347" r:id="rId21"/>
    <p:sldId id="348" r:id="rId22"/>
    <p:sldId id="297" r:id="rId23"/>
  </p:sldIdLst>
  <p:sldSz cx="9144000" cy="6858000" type="screen4x3"/>
  <p:notesSz cx="9929813" cy="6799263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AAAC9D1D-B761-4F20-A7A1-C465E603201C}">
          <p14:sldIdLst>
            <p14:sldId id="257"/>
            <p14:sldId id="275"/>
            <p14:sldId id="335"/>
            <p14:sldId id="333"/>
            <p14:sldId id="329"/>
            <p14:sldId id="336"/>
            <p14:sldId id="343"/>
            <p14:sldId id="339"/>
            <p14:sldId id="340"/>
            <p14:sldId id="357"/>
            <p14:sldId id="353"/>
            <p14:sldId id="355"/>
            <p14:sldId id="346"/>
            <p14:sldId id="332"/>
            <p14:sldId id="356"/>
            <p14:sldId id="342"/>
            <p14:sldId id="360"/>
            <p14:sldId id="359"/>
            <p14:sldId id="354"/>
            <p14:sldId id="347"/>
            <p14:sldId id="348"/>
            <p14:sldId id="29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ED9"/>
    <a:srgbClr val="FFE8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3" autoAdjust="0"/>
    <p:restoredTop sz="94671" autoAdjust="0"/>
  </p:normalViewPr>
  <p:slideViewPr>
    <p:cSldViewPr>
      <p:cViewPr varScale="1">
        <p:scale>
          <a:sx n="99" d="100"/>
          <a:sy n="99" d="100"/>
        </p:scale>
        <p:origin x="-76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uk-UA" dirty="0" err="1">
                <a:latin typeface="Arial" pitchFamily="34" charset="0"/>
                <a:cs typeface="Arial" pitchFamily="34" charset="0"/>
              </a:rPr>
              <a:t>Динамика</a:t>
            </a:r>
            <a:r>
              <a:rPr lang="uk-UA" dirty="0">
                <a:latin typeface="Arial" pitchFamily="34" charset="0"/>
                <a:cs typeface="Arial" pitchFamily="34" charset="0"/>
              </a:rPr>
              <a:t> портфеля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депозитов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населения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сроком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более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двух</a:t>
            </a:r>
            <a:r>
              <a:rPr lang="uk-UA" dirty="0">
                <a:latin typeface="Arial" pitchFamily="34" charset="0"/>
                <a:cs typeface="Arial" pitchFamily="34" charset="0"/>
              </a:rPr>
              <a:t> лет, млрд. грн.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502656"/>
        <c:axId val="33161216"/>
      </c:barChart>
      <c:catAx>
        <c:axId val="34502656"/>
        <c:scaling>
          <c:orientation val="minMax"/>
        </c:scaling>
        <c:delete val="0"/>
        <c:axPos val="b"/>
        <c:numFmt formatCode="[$-419]mmmm\ yyyy;@" sourceLinked="1"/>
        <c:majorTickMark val="out"/>
        <c:minorTickMark val="none"/>
        <c:tickLblPos val="nextTo"/>
        <c:crossAx val="33161216"/>
        <c:crosses val="autoZero"/>
        <c:auto val="1"/>
        <c:lblAlgn val="ctr"/>
        <c:lblOffset val="100"/>
        <c:noMultiLvlLbl val="1"/>
      </c:catAx>
      <c:valAx>
        <c:axId val="331612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450265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996" cy="3402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4498" y="0"/>
            <a:ext cx="4302996" cy="3402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869E3D-0662-4FF9-820B-01B8ABF1A3BE}" type="datetimeFigureOut">
              <a:rPr lang="uk-UA" smtClean="0"/>
              <a:t>17.04.2013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57941"/>
            <a:ext cx="4302996" cy="3402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4498" y="6457941"/>
            <a:ext cx="4302996" cy="3402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71559-5E2F-45D1-A430-A507E4275FF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383746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4596" y="1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2924CD-B795-45AF-9337-09DBA000CF23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2013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982" y="3229650"/>
            <a:ext cx="7943850" cy="305966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812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4596" y="645812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675546-458E-467F-8ECC-5941F281FE7A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70392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75546-458E-467F-8ECC-5941F281FE7A}" type="slidenum">
              <a:rPr lang="uk-UA" smtClean="0"/>
              <a:t>7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153521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75546-458E-467F-8ECC-5941F281FE7A}" type="slidenum">
              <a:rPr lang="uk-UA" smtClean="0"/>
              <a:t>8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15352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75546-458E-467F-8ECC-5941F281FE7A}" type="slidenum">
              <a:rPr lang="uk-UA" smtClean="0"/>
              <a:t>9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15352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75546-458E-467F-8ECC-5941F281FE7A}" type="slidenum">
              <a:rPr lang="uk-UA" smtClean="0"/>
              <a:t>10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15352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75546-458E-467F-8ECC-5941F281FE7A}" type="slidenum">
              <a:rPr lang="uk-UA" smtClean="0"/>
              <a:t>11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15352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75546-458E-467F-8ECC-5941F281FE7A}" type="slidenum">
              <a:rPr lang="uk-UA" smtClean="0"/>
              <a:t>12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15352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75546-458E-467F-8ECC-5941F281FE7A}" type="slidenum">
              <a:rPr lang="uk-UA" smtClean="0"/>
              <a:t>15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15352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75546-458E-467F-8ECC-5941F281FE7A}" type="slidenum">
              <a:rPr lang="uk-UA" smtClean="0"/>
              <a:t>16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15352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A37E58-BDC4-497A-8BD5-AF3B93FB02EA}" type="slidenum">
              <a:rPr lang="uk-UA" smtClean="0">
                <a:solidFill>
                  <a:prstClr val="black"/>
                </a:solidFill>
              </a:rPr>
              <a:pPr/>
              <a:t>17</a:t>
            </a:fld>
            <a:endParaRPr lang="uk-UA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75546-458E-467F-8ECC-5941F281FE7A}" type="slidenum">
              <a:rPr lang="uk-UA" smtClean="0"/>
              <a:t>19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15352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6BE1A-4B26-45BD-BA50-F2F8B72E8400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E1723-4B29-4CDD-8AB5-69EDCC8FDB08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6BE1A-4B26-45BD-BA50-F2F8B72E8400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E1723-4B29-4CDD-8AB5-69EDCC8FDB0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6BE1A-4B26-45BD-BA50-F2F8B72E8400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E1723-4B29-4CDD-8AB5-69EDCC8FDB08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6BE1A-4B26-45BD-BA50-F2F8B72E8400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E1723-4B29-4CDD-8AB5-69EDCC8FDB0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6BE1A-4B26-45BD-BA50-F2F8B72E8400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E1723-4B29-4CDD-8AB5-69EDCC8FDB08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6BE1A-4B26-45BD-BA50-F2F8B72E8400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E1723-4B29-4CDD-8AB5-69EDCC8FDB0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6BE1A-4B26-45BD-BA50-F2F8B72E8400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E1723-4B29-4CDD-8AB5-69EDCC8FDB0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6BE1A-4B26-45BD-BA50-F2F8B72E8400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E1723-4B29-4CDD-8AB5-69EDCC8FDB08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6BE1A-4B26-45BD-BA50-F2F8B72E8400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E1723-4B29-4CDD-8AB5-69EDCC8FDB0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6BE1A-4B26-45BD-BA50-F2F8B72E8400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E1723-4B29-4CDD-8AB5-69EDCC8FDB0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6BE1A-4B26-45BD-BA50-F2F8B72E8400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E1723-4B29-4CDD-8AB5-69EDCC8FDB0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0086BE1A-4B26-45BD-BA50-F2F8B72E8400}" type="datetimeFigureOut">
              <a:rPr lang="uk-UA" smtClean="0"/>
              <a:t>17.04.2013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C49E1723-4B29-4CDD-8AB5-69EDCC8FDB08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907704" y="0"/>
            <a:ext cx="6408712" cy="369332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54" y="0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62000" y="6203032"/>
            <a:ext cx="7554416" cy="654968"/>
          </a:xfrm>
        </p:spPr>
        <p:txBody>
          <a:bodyPr>
            <a:noAutofit/>
          </a:bodyPr>
          <a:lstStyle/>
          <a:p>
            <a:pPr algn="ctr"/>
            <a:r>
              <a:rPr lang="ru-RU" sz="1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18 апреля 2013</a:t>
            </a:r>
            <a:r>
              <a:rPr lang="en-US" sz="1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г.</a:t>
            </a:r>
            <a:br>
              <a:rPr lang="ru-RU" sz="160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г. </a:t>
            </a:r>
            <a:r>
              <a:rPr lang="ru-RU" sz="1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Киев</a:t>
            </a:r>
            <a:endParaRPr lang="uk-UA" sz="1600" i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бъект 14"/>
          <p:cNvSpPr>
            <a:spLocks noGrp="1"/>
          </p:cNvSpPr>
          <p:nvPr>
            <p:ph idx="1"/>
          </p:nvPr>
        </p:nvSpPr>
        <p:spPr>
          <a:xfrm>
            <a:off x="694854" y="2569202"/>
            <a:ext cx="7754962" cy="1040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Arial" charset="0"/>
              </a:rPr>
              <a:t>Ипотечные облигации</a:t>
            </a:r>
            <a:r>
              <a:rPr lang="en-US" sz="2800" b="1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latin typeface="Arial" charset="0"/>
              </a:rPr>
              <a:t>в Украине:</a:t>
            </a:r>
          </a:p>
          <a:p>
            <a:pPr marL="0" indent="0" algn="ctr">
              <a:buNone/>
            </a:pPr>
            <a:r>
              <a:rPr lang="ru-RU" sz="2800" b="1" dirty="0">
                <a:solidFill>
                  <a:schemeClr val="tx1"/>
                </a:solidFill>
                <a:latin typeface="Arial" charset="0"/>
              </a:rPr>
              <a:t>Быть или не быть</a:t>
            </a:r>
            <a:r>
              <a:rPr lang="en-US" sz="2800" b="1" dirty="0">
                <a:solidFill>
                  <a:schemeClr val="tx1"/>
                </a:solidFill>
                <a:latin typeface="Arial" charset="0"/>
              </a:rPr>
              <a:t>?</a:t>
            </a:r>
            <a:endParaRPr lang="ru-RU" sz="2800" b="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94854" y="1412776"/>
            <a:ext cx="76215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IX Украинский облигационный конгресс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45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36916" y="2348880"/>
            <a:ext cx="7564269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just"/>
            <a:r>
              <a:rPr lang="ru-RU" sz="1600" dirty="0" smtClean="0">
                <a:latin typeface="Arial" pitchFamily="34" charset="0"/>
                <a:cs typeface="Arial" pitchFamily="34" charset="0"/>
              </a:rPr>
              <a:t>Деятельность АРЖК направлена на обеспечение системы негосударственного рефинансирования банков, которые осуществляют жилищное ипотечное кредитование населения.</a:t>
            </a:r>
            <a:r>
              <a:rPr lang="uk-UA" sz="1600" dirty="0" smtClean="0"/>
              <a:t> 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600" dirty="0" smtClean="0">
                <a:latin typeface="Arial" pitchFamily="34" charset="0"/>
                <a:cs typeface="Arial" pitchFamily="34" charset="0"/>
              </a:rPr>
              <a:t>Главными направлениями деятельности АРЖК являются приобретение прав требований по долгосрочным ипотечным жилищным займам, выданным банками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ипотечными кредиторами, а также привлечение долгосрочных ресурсов для ипотечного кредитования путем выпуска обычных ипотечных облигаций. </a:t>
            </a:r>
            <a:endParaRPr lang="uk-UA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1095535"/>
            <a:ext cx="75456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Публичное акционерное общество «Агентство по рефинансированию жилищных кредитов»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создано в феврале 2012 года. </a:t>
            </a:r>
          </a:p>
          <a:p>
            <a:pPr algn="just"/>
            <a:r>
              <a:rPr lang="ru-RU" sz="1600" dirty="0" smtClean="0">
                <a:latin typeface="Arial" pitchFamily="34" charset="0"/>
                <a:cs typeface="Arial" pitchFamily="34" charset="0"/>
              </a:rPr>
              <a:t>Учредители: Ощадбанк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(70,87%),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Укрэксимбанк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(9,71%),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Укргазбанк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(9,71%)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банк Киев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(9,71%).</a:t>
            </a:r>
            <a:r>
              <a:rPr lang="uk-UA" sz="1200" dirty="0" smtClean="0"/>
              <a:t> 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80598" y="6191065"/>
            <a:ext cx="6339247" cy="369332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48" y="6169872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17600" y="0"/>
            <a:ext cx="76215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IX Украинский облигационный конгресс</a:t>
            </a:r>
            <a:endParaRPr lang="ru-RU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32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692696"/>
            <a:ext cx="9108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Arial Narrow" pitchFamily="34" charset="0"/>
              </a:rPr>
              <a:t>ПЛАН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972285" y="6178430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45715" y="1916832"/>
            <a:ext cx="684410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000" b="1" dirty="0" smtClean="0">
                <a:latin typeface="Arial Narrow" pitchFamily="34" charset="0"/>
              </a:rPr>
              <a:t>Ипотечные облигации – основной способ финансирования ипотечных кредитов.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Arial Narrow" pitchFamily="34" charset="0"/>
              </a:rPr>
              <a:t>Ипотечные облигации в Украине. 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Arial Narrow" pitchFamily="34" charset="0"/>
              </a:rPr>
              <a:t>Главные </a:t>
            </a:r>
            <a:r>
              <a:rPr lang="ru-RU" sz="2000" b="1" dirty="0" err="1" smtClean="0">
                <a:latin typeface="Arial Narrow" pitchFamily="34" charset="0"/>
              </a:rPr>
              <a:t>мотиваторы</a:t>
            </a:r>
            <a:r>
              <a:rPr lang="ru-RU" sz="2000" b="1" dirty="0" smtClean="0">
                <a:latin typeface="Arial Narrow" pitchFamily="34" charset="0"/>
              </a:rPr>
              <a:t> рынка ипотечных облигаций в </a:t>
            </a:r>
            <a:r>
              <a:rPr lang="ru-RU" sz="2000" b="1" dirty="0">
                <a:latin typeface="Arial Narrow" pitchFamily="34" charset="0"/>
              </a:rPr>
              <a:t> </a:t>
            </a:r>
            <a:r>
              <a:rPr lang="ru-RU" sz="2000" b="1" dirty="0" smtClean="0">
                <a:latin typeface="Arial Narrow" pitchFamily="34" charset="0"/>
              </a:rPr>
              <a:t>   </a:t>
            </a:r>
          </a:p>
          <a:p>
            <a:r>
              <a:rPr lang="ru-RU" sz="2000" b="1" dirty="0">
                <a:latin typeface="Arial Narrow" pitchFamily="34" charset="0"/>
              </a:rPr>
              <a:t> </a:t>
            </a:r>
            <a:r>
              <a:rPr lang="ru-RU" sz="2000" b="1" dirty="0" smtClean="0">
                <a:latin typeface="Arial Narrow" pitchFamily="34" charset="0"/>
              </a:rPr>
              <a:t>     Украине.	   </a:t>
            </a:r>
          </a:p>
          <a:p>
            <a:pPr marL="342900" indent="-342900">
              <a:buAutoNum type="arabicPeriod" startAt="4"/>
            </a:pPr>
            <a:r>
              <a:rPr lang="ru-RU" sz="2000" b="1" dirty="0" smtClean="0">
                <a:latin typeface="Arial Narrow" pitchFamily="34" charset="0"/>
              </a:rPr>
              <a:t>Нужна ли поддержка ипотечным облигациям</a:t>
            </a:r>
            <a:r>
              <a:rPr lang="en-US" sz="2000" b="1" dirty="0" smtClean="0">
                <a:latin typeface="Arial Narrow" pitchFamily="34" charset="0"/>
              </a:rPr>
              <a:t>?</a:t>
            </a:r>
          </a:p>
          <a:p>
            <a:pPr marL="342900" indent="-342900">
              <a:buAutoNum type="arabicPeriod" startAt="4"/>
            </a:pPr>
            <a:r>
              <a:rPr lang="ru-RU" sz="2000" b="1" dirty="0" smtClean="0">
                <a:latin typeface="Arial Narrow" pitchFamily="34" charset="0"/>
              </a:rPr>
              <a:t>Прогнозы.</a:t>
            </a:r>
            <a:endParaRPr lang="uk-UA" sz="2000" b="1" dirty="0">
              <a:latin typeface="Arial Narrow" pitchFamily="34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35" y="6157237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031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972285" y="6178430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3644" y="656802"/>
            <a:ext cx="75642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itchFamily="34" charset="0"/>
                <a:cs typeface="Arial" pitchFamily="34" charset="0"/>
              </a:rPr>
              <a:t>Одним из наиболее прогрессивных механизмов рефинансирования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ипотечных кредиторов в мире является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система привлечения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средств с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фондового рынка путем выпуска ипотечных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облигаций</a:t>
            </a:r>
            <a:endParaRPr lang="uk-UA" sz="1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35" y="6157237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53643" y="1493852"/>
            <a:ext cx="73521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По определению Европейской ипотечной федерации:</a:t>
            </a:r>
          </a:p>
          <a:p>
            <a:pPr algn="just"/>
            <a:r>
              <a:rPr lang="ru-RU" sz="1600" i="1" dirty="0">
                <a:latin typeface="Arial" pitchFamily="34" charset="0"/>
                <a:cs typeface="Arial" pitchFamily="34" charset="0"/>
              </a:rPr>
              <a:t>"Ипотечные облигации </a:t>
            </a:r>
            <a:r>
              <a:rPr lang="ru-RU" sz="1600" i="1" dirty="0" smtClean="0">
                <a:latin typeface="Arial" pitchFamily="34" charset="0"/>
                <a:cs typeface="Arial" pitchFamily="34" charset="0"/>
              </a:rPr>
              <a:t>- долговые ценные бумаги</a:t>
            </a:r>
            <a:r>
              <a:rPr lang="ru-RU" sz="1600" i="1" dirty="0">
                <a:latin typeface="Arial" pitchFamily="34" charset="0"/>
                <a:cs typeface="Arial" pitchFamily="34" charset="0"/>
              </a:rPr>
              <a:t>, которые выпускаются </a:t>
            </a:r>
            <a:r>
              <a:rPr lang="ru-RU" sz="1600" i="1" dirty="0" smtClean="0">
                <a:latin typeface="Arial" pitchFamily="34" charset="0"/>
                <a:cs typeface="Arial" pitchFamily="34" charset="0"/>
              </a:rPr>
              <a:t>кредитными </a:t>
            </a:r>
            <a:r>
              <a:rPr lang="ru-RU" sz="1600" i="1" dirty="0">
                <a:latin typeface="Arial" pitchFamily="34" charset="0"/>
                <a:cs typeface="Arial" pitchFamily="34" charset="0"/>
              </a:rPr>
              <a:t>учреждениями и обеспечены определенными типами активов, как правило, ипотечными </a:t>
            </a:r>
            <a:r>
              <a:rPr lang="ru-RU" sz="1600" i="1" dirty="0" smtClean="0">
                <a:latin typeface="Arial" pitchFamily="34" charset="0"/>
                <a:cs typeface="Arial" pitchFamily="34" charset="0"/>
              </a:rPr>
              <a:t>кредитами"</a:t>
            </a:r>
            <a:endParaRPr lang="uk-UA" sz="1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8121" y="2852936"/>
            <a:ext cx="7427757" cy="2062103"/>
          </a:xfrm>
          <a:prstGeom prst="rect">
            <a:avLst/>
          </a:prstGeom>
          <a:solidFill>
            <a:srgbClr val="FFE8E5"/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itchFamily="34" charset="0"/>
                <a:cs typeface="Arial" pitchFamily="34" charset="0"/>
              </a:rPr>
              <a:t>Основания считать ипотечные облигации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надежным финансовым инструментом: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выпуск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и обращение ипотечных облигаций подлежит специальному государственному надзору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ипотечные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облигации должны иметь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обеспечение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,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превышающее размер заимствования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держатели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ипотечных облигаций имеют приоритетное право требования в случае банкротства эмитента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облигаций</a:t>
            </a:r>
            <a:endParaRPr lang="uk-UA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 Box 24"/>
          <p:cNvSpPr txBox="1">
            <a:spLocks noChangeArrowheads="1"/>
          </p:cNvSpPr>
          <p:nvPr/>
        </p:nvSpPr>
        <p:spPr bwMode="auto">
          <a:xfrm>
            <a:off x="879401" y="5487091"/>
            <a:ext cx="3733800" cy="646331"/>
          </a:xfrm>
          <a:prstGeom prst="rect">
            <a:avLst/>
          </a:prstGeom>
          <a:solidFill>
            <a:srgbClr val="FFE8E5">
              <a:alpha val="80000"/>
            </a:srgbClr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b="1" i="1" dirty="0">
                <a:latin typeface="Arial" pitchFamily="34" charset="0"/>
                <a:cs typeface="Arial" pitchFamily="34" charset="0"/>
              </a:rPr>
              <a:t>Требования Директивы ЕС о соглашениях о совместных инвестициях в оборотные ценные бумаги 1998</a:t>
            </a:r>
          </a:p>
        </p:txBody>
      </p:sp>
      <p:cxnSp>
        <p:nvCxnSpPr>
          <p:cNvPr id="13" name="Соединительная линия уступом 12"/>
          <p:cNvCxnSpPr>
            <a:stCxn id="11" idx="1"/>
            <a:endCxn id="4" idx="1"/>
          </p:cNvCxnSpPr>
          <p:nvPr/>
        </p:nvCxnSpPr>
        <p:spPr>
          <a:xfrm rot="10800000">
            <a:off x="858121" y="3883989"/>
            <a:ext cx="21280" cy="1926269"/>
          </a:xfrm>
          <a:prstGeom prst="bentConnector3">
            <a:avLst>
              <a:gd name="adj1" fmla="val 1174248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759435" y="101975"/>
            <a:ext cx="7564269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Arial Narrow" pitchFamily="34" charset="0"/>
              </a:rPr>
              <a:t>ЗАЧЕМ НУЖНЫ ИПОТЕЧНЫЕ ОБЛИГАЦИИ</a:t>
            </a:r>
            <a:r>
              <a:rPr lang="en-US" sz="2000" b="1" dirty="0">
                <a:solidFill>
                  <a:srgbClr val="C00000"/>
                </a:solidFill>
                <a:latin typeface="Arial Narrow" pitchFamily="34" charset="0"/>
              </a:rPr>
              <a:t>?</a:t>
            </a:r>
            <a:endParaRPr lang="ru-RU" sz="20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23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972285" y="6178430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35" y="6157237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810484" y="4927406"/>
            <a:ext cx="15486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tabLst>
                <a:tab pos="266700" algn="l"/>
              </a:tabLst>
            </a:pPr>
            <a:r>
              <a:rPr lang="ru-RU" sz="800" i="1" dirty="0" smtClean="0">
                <a:latin typeface="Arial" pitchFamily="34" charset="0"/>
                <a:cs typeface="Arial" pitchFamily="34" charset="0"/>
              </a:rPr>
              <a:t>Источник: </a:t>
            </a:r>
            <a:r>
              <a:rPr lang="en-US" sz="800" i="1" dirty="0" smtClean="0">
                <a:latin typeface="Arial" pitchFamily="34" charset="0"/>
                <a:cs typeface="Arial" pitchFamily="34" charset="0"/>
              </a:rPr>
              <a:t>ECBC</a:t>
            </a:r>
            <a:endParaRPr lang="ru-RU" sz="800" i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35" y="1175266"/>
            <a:ext cx="7564269" cy="3765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9435" y="5310711"/>
            <a:ext cx="75642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Arial" pitchFamily="34" charset="0"/>
                <a:cs typeface="Arial" pitchFamily="34" charset="0"/>
              </a:rPr>
              <a:t>В странах ЕС за счет ипотечных облигаций финансируется около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8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-40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% задолженности по ипотечным кредитам, при этом, доля ипотечных облигаций в финансировании ипотечных кредитов стремительно растет.</a:t>
            </a:r>
            <a:endParaRPr lang="uk-UA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58498" y="86925"/>
            <a:ext cx="7609533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</a:rPr>
              <a:t>КТО ИНВЕСТИРУЕТ В ИПОТЕЧНЫЕ ОБЛИГАЦИИ</a:t>
            </a:r>
            <a:r>
              <a:rPr lang="en-US" sz="2000" b="1" dirty="0" smtClean="0">
                <a:solidFill>
                  <a:srgbClr val="C00000"/>
                </a:solidFill>
                <a:latin typeface="Arial Narrow" pitchFamily="34" charset="0"/>
              </a:rPr>
              <a:t>?</a:t>
            </a:r>
            <a:endParaRPr lang="ru-RU" sz="20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0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7" y="6155399"/>
            <a:ext cx="127683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16612" y="6155399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39777" y="548681"/>
            <a:ext cx="7504631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700" b="1" dirty="0">
                <a:latin typeface="Arial" pitchFamily="34" charset="0"/>
                <a:cs typeface="Arial" pitchFamily="34" charset="0"/>
              </a:rPr>
              <a:t>2007 год</a:t>
            </a:r>
            <a:r>
              <a:rPr lang="en-US" sz="17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первый пилотный выпуск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обычных ипотечных облигаций </a:t>
            </a:r>
            <a:r>
              <a:rPr lang="ru-RU" sz="1700" dirty="0" err="1">
                <a:latin typeface="Arial" pitchFamily="34" charset="0"/>
                <a:cs typeface="Arial" pitchFamily="34" charset="0"/>
              </a:rPr>
              <a:t>Укргазбанка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на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сумму 50 млн. гривен, которые были размещены среди инвесторов под ставку доходности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10,5%, срок обращения облигаций закончился в 2010 г.</a:t>
            </a:r>
            <a:endParaRPr lang="ru-RU" sz="17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ru-RU" sz="17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700" b="1" dirty="0" smtClean="0">
                <a:latin typeface="Arial" pitchFamily="34" charset="0"/>
                <a:cs typeface="Arial" pitchFamily="34" charset="0"/>
              </a:rPr>
              <a:t>2008 </a:t>
            </a:r>
            <a:r>
              <a:rPr lang="ru-RU" sz="1700" b="1" dirty="0">
                <a:latin typeface="Arial" pitchFamily="34" charset="0"/>
                <a:cs typeface="Arial" pitchFamily="34" charset="0"/>
              </a:rPr>
              <a:t>год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-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выпуск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обычных ипотечных облигаций  банка </a:t>
            </a:r>
            <a:r>
              <a:rPr lang="ru-RU" sz="1700" dirty="0" err="1">
                <a:latin typeface="Arial" pitchFamily="34" charset="0"/>
                <a:cs typeface="Arial" pitchFamily="34" charset="0"/>
              </a:rPr>
              <a:t>Крещатик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 на сумму 70 млн.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гривен, процентная ставка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12,5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%, выпуск облигаций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погашен досрочно в 2009г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17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ru-RU" sz="17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700" b="1" dirty="0">
                <a:latin typeface="Arial" pitchFamily="34" charset="0"/>
                <a:cs typeface="Arial" pitchFamily="34" charset="0"/>
              </a:rPr>
              <a:t>2008 год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-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выпуск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обычных ипотечных облигаций  Государственного ипотечного учреждения (ГИУ) на сумму 200 млн. гривен (размещено облигаций на сумму 50 млн. грн.,  под ставку 9,4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%),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срок обращения облигаций закончился  в  2011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году</a:t>
            </a:r>
          </a:p>
          <a:p>
            <a:pPr algn="just"/>
            <a:endParaRPr lang="ru-RU" sz="17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700" b="1" dirty="0" smtClean="0">
                <a:latin typeface="Arial" pitchFamily="34" charset="0"/>
                <a:cs typeface="Arial" pitchFamily="34" charset="0"/>
              </a:rPr>
              <a:t>2012 </a:t>
            </a:r>
            <a:r>
              <a:rPr lang="ru-RU" sz="1700" b="1" dirty="0">
                <a:latin typeface="Arial" pitchFamily="34" charset="0"/>
                <a:cs typeface="Arial" pitchFamily="34" charset="0"/>
              </a:rPr>
              <a:t>год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– выпуск обычных ипотечных облигаций Государственного ипотечного учреждения (ГИУ) на сумму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5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00 млн. гривен, процентная ставка 10,5%, срок обращения 3 года</a:t>
            </a:r>
            <a:endParaRPr lang="ru-RU" sz="1700" dirty="0">
              <a:solidFill>
                <a:prstClr val="black"/>
              </a:solidFill>
              <a:latin typeface="Tahoma" pitchFamily="34" charset="0"/>
            </a:endParaRPr>
          </a:p>
          <a:p>
            <a:pPr algn="just"/>
            <a:endParaRPr lang="ru-RU" sz="17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700" b="1" dirty="0">
                <a:latin typeface="Arial" pitchFamily="34" charset="0"/>
                <a:cs typeface="Arial" pitchFamily="34" charset="0"/>
              </a:rPr>
              <a:t>2012 год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 два выпуска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обычных ипотечных облигаций ПАТ «АРЖК» на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общую сумму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500 млн. гривен,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процентная ставка  12,5%,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срок обращения 3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года</a:t>
            </a:r>
            <a:endParaRPr lang="en-US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8498" y="86925"/>
            <a:ext cx="7609533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</a:rPr>
              <a:t> ИПОТЕЧНЫЕ ОБЛИГАЦИИ УКРАИНЕ</a:t>
            </a:r>
            <a:r>
              <a:rPr lang="en-US" sz="2000" b="1" dirty="0" smtClean="0">
                <a:solidFill>
                  <a:srgbClr val="C00000"/>
                </a:solidFill>
                <a:latin typeface="Arial Narrow" pitchFamily="34" charset="0"/>
              </a:rPr>
              <a:t> </a:t>
            </a:r>
            <a:endParaRPr lang="ru-RU" sz="20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84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8" y="6177729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60767" y="6178725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98198" y="5589240"/>
            <a:ext cx="15486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tabLst>
                <a:tab pos="266700" algn="l"/>
              </a:tabLst>
            </a:pPr>
            <a:r>
              <a:rPr lang="ru-RU" sz="800" i="1" dirty="0" smtClean="0">
                <a:latin typeface="Arial" pitchFamily="34" charset="0"/>
                <a:cs typeface="Arial" pitchFamily="34" charset="0"/>
              </a:rPr>
              <a:t>Источники: НБУ, ГИУ, АРЖК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8" y="548680"/>
            <a:ext cx="7564268" cy="496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67771" y="36723"/>
            <a:ext cx="7544415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</a:rPr>
              <a:t>ДИНАМИКА СТАВОК ПО ОТДЕЛЬНЫМ ИНСТРУМЕНТАМ В УКРАИНЕ</a:t>
            </a:r>
            <a:endParaRPr lang="ru-RU" sz="20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65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8" y="6177729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60767" y="6178725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5780" y="5100511"/>
            <a:ext cx="77075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По итогам 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І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квартала 2013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г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медианная процентная ставка по ипотечным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кредитам на покупку жилья на вторичном рынке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составила 21,7%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годовых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Основной источник финансирования ипотечных кредитов в Украине – краткосрочные депозиты населения.</a:t>
            </a:r>
            <a:endParaRPr lang="ru-RU" sz="16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801015" y="4893444"/>
            <a:ext cx="15486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tabLst>
                <a:tab pos="266700" algn="l"/>
              </a:tabLst>
            </a:pPr>
            <a:r>
              <a:rPr lang="ru-RU" sz="800" i="1" dirty="0" smtClean="0">
                <a:latin typeface="Arial" pitchFamily="34" charset="0"/>
                <a:cs typeface="Arial" pitchFamily="34" charset="0"/>
              </a:rPr>
              <a:t>Источник: УНИА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8" y="620689"/>
            <a:ext cx="7564268" cy="4272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47918" y="86925"/>
            <a:ext cx="7586900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</a:rPr>
              <a:t>СТАВКИ ПО ИПОТЕЧНЫМ КРЕДИТАМ В УКРАИНЕ</a:t>
            </a:r>
            <a:endParaRPr lang="ru-RU" sz="20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58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8" y="6177729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60767" y="6178725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1574" y="4979375"/>
            <a:ext cx="77075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По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состоянию на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01.01.2013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г. на кредиты в иностранной валюте приходиться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79,6%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ипотечной задолженности, в национальной –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20,4%.Основными источниками финансирования кредитов в иностранной валюте были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депозиты населения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и средства  материнских компаний иностранных банков.</a:t>
            </a:r>
            <a:endParaRPr lang="ru-RU" sz="16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801015" y="4893444"/>
            <a:ext cx="15486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tabLst>
                <a:tab pos="266700" algn="l"/>
              </a:tabLst>
            </a:pPr>
            <a:r>
              <a:rPr lang="ru-RU" sz="800" i="1" dirty="0" smtClean="0">
                <a:latin typeface="Arial" pitchFamily="34" charset="0"/>
                <a:cs typeface="Arial" pitchFamily="34" charset="0"/>
              </a:rPr>
              <a:t>Источник: УНИА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00" y="896269"/>
            <a:ext cx="7564268" cy="399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3834" y="548680"/>
            <a:ext cx="75183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Удельный вес кредитов в иностранной валюте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17600" y="71361"/>
            <a:ext cx="7609533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</a:rPr>
              <a:t>УРОВЕНЬ ДОЛЛАРИЗАЦИИ ИПОТЕЧНЫХ КРЕДИТОВ</a:t>
            </a:r>
            <a:endParaRPr lang="ru-RU" sz="20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20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8" y="6177729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60767" y="6178725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47918" y="71046"/>
            <a:ext cx="7609533" cy="43088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Arial Narrow" pitchFamily="34" charset="0"/>
              </a:rPr>
              <a:t>ТРАНСФОРМАЦИЯ ВАЛЮТНЫХ РИСКОВ В КРЕДИТНЫЕ</a:t>
            </a:r>
            <a:endParaRPr lang="ru-RU" sz="22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160895"/>
              </p:ext>
            </p:extLst>
          </p:nvPr>
        </p:nvGraphicFramePr>
        <p:xfrm>
          <a:off x="1354343" y="1556792"/>
          <a:ext cx="6869150" cy="2880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32819"/>
                <a:gridCol w="1601407"/>
                <a:gridCol w="1717462"/>
                <a:gridCol w="1717462"/>
              </a:tblGrid>
              <a:tr h="12961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Изменение курса </a:t>
                      </a:r>
                      <a:r>
                        <a:rPr lang="ru-RU" sz="1800" b="1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доллара США</a:t>
                      </a:r>
                      <a:endParaRPr lang="uk-UA" sz="1800" b="1" kern="1200" dirty="0"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1" dirty="0" smtClean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</a:rPr>
                        <a:t>с 5</a:t>
                      </a:r>
                      <a:r>
                        <a:rPr lang="ru-RU" sz="1800" b="1" baseline="0" dirty="0" smtClean="0">
                          <a:solidFill>
                            <a:srgbClr val="C00000"/>
                          </a:solidFill>
                          <a:effectLst/>
                        </a:rPr>
                        <a:t> до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</a:rPr>
                        <a:t>8 </a:t>
                      </a: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</a:rPr>
                        <a:t>грн.</a:t>
                      </a:r>
                      <a:endParaRPr lang="uk-UA" sz="18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1" kern="1200" dirty="0" smtClean="0"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8 до 9 </a:t>
                      </a:r>
                      <a:r>
                        <a:rPr lang="ru-RU" sz="1800" b="1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грн.</a:t>
                      </a:r>
                      <a:endParaRPr lang="uk-UA" sz="1800" b="1" kern="1200" dirty="0"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1" kern="1200" dirty="0" smtClean="0"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9до 10 </a:t>
                      </a:r>
                      <a:r>
                        <a:rPr lang="ru-RU" sz="1800" b="1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грн.</a:t>
                      </a:r>
                      <a:endParaRPr lang="uk-UA" sz="1800" b="1" kern="1200" dirty="0"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5841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Изменение доли просроченных и проблемных кредитов</a:t>
                      </a:r>
                      <a:endParaRPr lang="uk-UA" sz="1800" dirty="0">
                        <a:solidFill>
                          <a:srgbClr val="C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 smtClean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 smtClean="0">
                          <a:solidFill>
                            <a:srgbClr val="C00000"/>
                          </a:solidFill>
                          <a:effectLst/>
                        </a:rPr>
                        <a:t>+40%</a:t>
                      </a:r>
                      <a:endParaRPr lang="uk-UA" sz="16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0" b="1" dirty="0" smtClean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 smtClean="0">
                          <a:solidFill>
                            <a:srgbClr val="C00000"/>
                          </a:solidFill>
                          <a:effectLst/>
                        </a:rPr>
                        <a:t>+10%</a:t>
                      </a:r>
                      <a:endParaRPr lang="uk-UA" sz="16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200" b="1" dirty="0" smtClean="0">
                          <a:solidFill>
                            <a:srgbClr val="C00000"/>
                          </a:solidFill>
                          <a:effectLst/>
                        </a:rPr>
                        <a:t>+?</a:t>
                      </a:r>
                      <a:endParaRPr lang="uk-UA" sz="11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921345" y="5058963"/>
            <a:ext cx="180278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tabLst>
                <a:tab pos="266700" algn="l"/>
              </a:tabLst>
            </a:pPr>
            <a:r>
              <a:rPr lang="ru-RU" sz="800" i="1" dirty="0" smtClean="0">
                <a:latin typeface="Arial" pitchFamily="34" charset="0"/>
                <a:cs typeface="Arial" pitchFamily="34" charset="0"/>
              </a:rPr>
              <a:t>Источн</a:t>
            </a:r>
            <a:r>
              <a:rPr lang="ru-RU" sz="800" i="1" dirty="0">
                <a:latin typeface="Arial" pitchFamily="34" charset="0"/>
                <a:cs typeface="Arial" pitchFamily="34" charset="0"/>
              </a:rPr>
              <a:t>и</a:t>
            </a:r>
            <a:r>
              <a:rPr lang="ru-RU" sz="800" i="1" dirty="0" smtClean="0">
                <a:latin typeface="Arial" pitchFamily="34" charset="0"/>
                <a:cs typeface="Arial" pitchFamily="34" charset="0"/>
              </a:rPr>
              <a:t>к: Экспертное мнение</a:t>
            </a:r>
          </a:p>
        </p:txBody>
      </p:sp>
    </p:spTree>
    <p:extLst>
      <p:ext uri="{BB962C8B-B14F-4D97-AF65-F5344CB8AC3E}">
        <p14:creationId xmlns:p14="http://schemas.microsoft.com/office/powerpoint/2010/main" val="182369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8" y="6177729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60767" y="6178725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67256" y="0"/>
            <a:ext cx="7544930" cy="40011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450047" y="5931508"/>
            <a:ext cx="22139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tabLst>
                <a:tab pos="266700" algn="l"/>
              </a:tabLst>
            </a:pPr>
            <a:r>
              <a:rPr lang="ru-RU" sz="1000" i="1" dirty="0" smtClean="0">
                <a:cs typeface="Arial" pitchFamily="34" charset="0"/>
              </a:rPr>
              <a:t>Источник: </a:t>
            </a:r>
            <a:r>
              <a:rPr lang="en-US" sz="1000" dirty="0"/>
              <a:t>McKinsey WBI </a:t>
            </a:r>
            <a:r>
              <a:rPr lang="en-US" sz="1000" dirty="0" smtClean="0"/>
              <a:t>database</a:t>
            </a:r>
            <a:endParaRPr lang="ru-RU" sz="1000" i="1" dirty="0" smtClean="0">
              <a:cs typeface="Arial" pitchFamily="34" charset="0"/>
            </a:endParaRPr>
          </a:p>
        </p:txBody>
      </p:sp>
      <p:pic>
        <p:nvPicPr>
          <p:cNvPr id="2" name="Picture 2" descr="C:\Users\PilipetsAV.HLRA\AppData\Local\Microsoft\Windows\Temporary Internet Files\Content.Outlook\SJY991O6\Злиття та поглинанн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3"/>
            <a:ext cx="7772634" cy="518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39552" y="46166"/>
            <a:ext cx="7772634" cy="707886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</a:rPr>
              <a:t>ИНОСТРАННЫЕ БАНКИ УХОДЯТ ВМЕСТЕ С РЕСУРСНОЙ ПОДДЕРЖКОЙ МАТЕРИНСКИХ КОМПАНИЙ</a:t>
            </a:r>
            <a:endParaRPr lang="ru-RU" sz="20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11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8" y="6177729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60767" y="6178725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36499" y="5349684"/>
            <a:ext cx="75756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Arial" pitchFamily="34" charset="0"/>
                <a:cs typeface="Arial" pitchFamily="34" charset="0"/>
              </a:rPr>
              <a:t>Р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езко сократился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объем сбережений, размещенных в банках на длительный срок,— в феврале объем депозитов на срок свыше двух лет упал до минимума за последние шесть лет — 2,8%.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921347" y="5226569"/>
            <a:ext cx="15486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tabLst>
                <a:tab pos="266700" algn="l"/>
              </a:tabLst>
            </a:pPr>
            <a:r>
              <a:rPr lang="ru-RU" sz="800" i="1" dirty="0" smtClean="0">
                <a:latin typeface="Arial" pitchFamily="34" charset="0"/>
                <a:cs typeface="Arial" pitchFamily="34" charset="0"/>
              </a:rPr>
              <a:t>Источник: НБУ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4836720"/>
              </p:ext>
            </p:extLst>
          </p:nvPr>
        </p:nvGraphicFramePr>
        <p:xfrm>
          <a:off x="747918" y="692696"/>
          <a:ext cx="7648575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899591" y="43313"/>
            <a:ext cx="7439571" cy="707886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ЗАМЕЩЕНИЕ КРАТКОСРОЧНЫХ  ПАССИВОВ ДОЛГОСРОЧНЫМ ПРИВЛЕЧЕНИЕМ</a:t>
            </a:r>
            <a:endParaRPr lang="ru-RU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781977"/>
            <a:ext cx="7439571" cy="4444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390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49" y="6155399"/>
            <a:ext cx="1312963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16612" y="6155399"/>
            <a:ext cx="6358382" cy="369332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69904" y="2204864"/>
            <a:ext cx="7584414" cy="147732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Ипотечные облигации – внебюджетный источник финансирования жилищного строительства и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экономики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 целом!</a:t>
            </a:r>
            <a:endParaRPr lang="uk-UA" sz="2400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65461" y="75401"/>
            <a:ext cx="7609533" cy="707886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</a:rPr>
              <a:t> НЕОБХОДИМОСТЬ ВНЕБЮДЖЕТНЫХ ИСТОЧНИКОВ ДЛЯ СТИМУЛИРОВАНИЯ ЭКОНОМИКИ</a:t>
            </a:r>
            <a:endParaRPr lang="ru-RU" sz="20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88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7" y="6155399"/>
            <a:ext cx="127683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16612" y="6155399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758499" y="908720"/>
            <a:ext cx="7609532" cy="46805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25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90000"/>
              </a:lnSpc>
              <a:buNone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тимулирование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Центробанком долгосрочного инвестирования в ипотечные облигации в рамках внедрения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Евродиректив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 Базеля и рекомендаций МВФ для Центробанков:</a:t>
            </a:r>
          </a:p>
          <a:p>
            <a:pPr marL="0" indent="0" algn="just">
              <a:lnSpc>
                <a:spcPct val="90000"/>
              </a:lnSpc>
              <a:buNone/>
            </a:pP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Применение отдельных весовых коэффициентов риска при расчете экономического норматива адекватности регулятивного капитала банков для:</a:t>
            </a:r>
          </a:p>
          <a:p>
            <a:pPr marL="320040" lvl="1" indent="0" algn="just"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    -    ипотечных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облигаций – 10% (параграф 171 Базель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II)</a:t>
            </a:r>
            <a:endParaRPr lang="ru-RU" sz="1800" dirty="0" smtClean="0">
              <a:latin typeface="Arial" pitchFamily="34" charset="0"/>
              <a:cs typeface="Arial" pitchFamily="34" charset="0"/>
            </a:endParaRPr>
          </a:p>
          <a:p>
            <a:pPr marL="320040" lvl="1" indent="0" algn="just"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    -    жилищных кредитов  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– 35% (параграф 72 Базель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II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algn="just">
              <a:lnSpc>
                <a:spcPct val="90000"/>
              </a:lnSpc>
            </a:pPr>
            <a:r>
              <a:rPr lang="ru-RU" sz="2100" dirty="0">
                <a:latin typeface="Arial" pitchFamily="34" charset="0"/>
                <a:cs typeface="Arial" pitchFamily="34" charset="0"/>
              </a:rPr>
              <a:t>Включение ипотечных облигаций в перечень инструментов </a:t>
            </a:r>
            <a:r>
              <a:rPr lang="ru-RU" sz="2100" dirty="0" smtClean="0">
                <a:latin typeface="Arial" pitchFamily="34" charset="0"/>
                <a:cs typeface="Arial" pitchFamily="34" charset="0"/>
              </a:rPr>
              <a:t>рефинансирования 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ru-RU" sz="2100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2100" dirty="0" smtClean="0">
                <a:latin typeface="Arial" pitchFamily="34" charset="0"/>
                <a:cs typeface="Arial" pitchFamily="34" charset="0"/>
              </a:rPr>
              <a:t>рактическое </a:t>
            </a:r>
            <a:r>
              <a:rPr lang="ru-RU" sz="2100" dirty="0">
                <a:latin typeface="Arial" pitchFamily="34" charset="0"/>
                <a:cs typeface="Arial" pitchFamily="34" charset="0"/>
              </a:rPr>
              <a:t>применение, согласно рекомендаций МВФ для Центробанков</a:t>
            </a:r>
            <a:r>
              <a:rPr lang="ru-RU" sz="2100" dirty="0" smtClean="0">
                <a:latin typeface="Arial" pitchFamily="34" charset="0"/>
                <a:cs typeface="Arial" pitchFamily="34" charset="0"/>
              </a:rPr>
              <a:t>).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endParaRPr lang="ru-RU" sz="21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	Решение вопроса усовершенствования порядка регистрации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ипотеки на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нового кредитора в Реестре вещных прав на недвижимое имущество.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58499" y="86925"/>
            <a:ext cx="7557918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</a:rPr>
              <a:t>ИПОТЕЧНЫМ ОБЛИГАЦИЯМ НЕОБХОДИМО ПОМОГАТЬ</a:t>
            </a:r>
            <a:endParaRPr lang="ru-RU" sz="20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58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8" y="6177729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60767" y="6178725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840231" y="5742672"/>
            <a:ext cx="15486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tabLst>
                <a:tab pos="266700" algn="l"/>
              </a:tabLst>
            </a:pPr>
            <a:r>
              <a:rPr lang="ru-RU" sz="800" i="1" dirty="0" smtClean="0">
                <a:latin typeface="Arial" pitchFamily="34" charset="0"/>
                <a:cs typeface="Arial" pitchFamily="34" charset="0"/>
              </a:rPr>
              <a:t>Источник: </a:t>
            </a:r>
            <a:r>
              <a:rPr lang="en-US" sz="800" i="1" dirty="0" smtClean="0">
                <a:latin typeface="Arial" pitchFamily="34" charset="0"/>
                <a:cs typeface="Arial" pitchFamily="34" charset="0"/>
              </a:rPr>
              <a:t>ECBC</a:t>
            </a:r>
            <a:endParaRPr lang="ru-RU" sz="800" i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47918" y="40758"/>
            <a:ext cx="7609533" cy="76944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Arial Narrow" pitchFamily="34" charset="0"/>
              </a:rPr>
              <a:t>Доля ипотечных облигаций в ипотечном кредитовании (Россия, Казахстан, Украина), 2011 г.</a:t>
            </a:r>
            <a:endParaRPr lang="ru-RU" sz="22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31" y="908720"/>
            <a:ext cx="7152886" cy="476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340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8" y="6177729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60767" y="6178725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47917" y="4509120"/>
            <a:ext cx="75642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По 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результатам 2012 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г. общий объем задолженности 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по жилищным 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ипотечным кредитам в Украине 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составил </a:t>
            </a: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млрд. </a:t>
            </a:r>
            <a:r>
              <a:rPr lang="ru-RU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грн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16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т.ч</a:t>
            </a:r>
            <a:r>
              <a:rPr lang="ru-RU" sz="16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.:</a:t>
            </a:r>
          </a:p>
          <a:p>
            <a:pPr algn="just"/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более </a:t>
            </a: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30 млрд. грн. 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с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оответствуют требованиям Закона об ипотечных облигациях и потенциально могут быть рефинансированы при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эффективных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и согласованных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действиях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со стороны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регуляторов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и профессиональных участников рынка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810199" y="4270613"/>
            <a:ext cx="15486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tabLst>
                <a:tab pos="266700" algn="l"/>
              </a:tabLst>
            </a:pPr>
            <a:r>
              <a:rPr lang="ru-RU" sz="800" i="1" dirty="0" smtClean="0">
                <a:latin typeface="Arial" pitchFamily="34" charset="0"/>
                <a:cs typeface="Arial" pitchFamily="34" charset="0"/>
              </a:rPr>
              <a:t>Источник: УНИА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25" y="530342"/>
            <a:ext cx="7564269" cy="3740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94207" y="36723"/>
            <a:ext cx="7580664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</a:rPr>
              <a:t>ПОТЕНЦИАЛ ИПОТЕЧНЫХ ОБЛИГАЦИЙ В УКРАИНЕ</a:t>
            </a:r>
            <a:endParaRPr lang="ru-RU" sz="20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71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855821" y="0"/>
            <a:ext cx="7632848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prstClr val="white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0"/>
            <a:ext cx="7488832" cy="33855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endParaRPr lang="ru-RU" sz="1600" b="1" dirty="0">
              <a:solidFill>
                <a:prstClr val="white"/>
              </a:solidFill>
              <a:latin typeface="Arial Narrow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6012160" y="1268760"/>
            <a:ext cx="2952328" cy="187220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lIns="108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kern="0" dirty="0" smtClean="0">
                <a:solidFill>
                  <a:prstClr val="white"/>
                </a:solidFill>
                <a:latin typeface="Arial"/>
                <a:cs typeface="Arial"/>
              </a:rPr>
              <a:t>Выпуск ипотечных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kern="0" dirty="0">
                <a:solidFill>
                  <a:prstClr val="white"/>
                </a:solidFill>
                <a:latin typeface="Arial"/>
                <a:cs typeface="Arial"/>
              </a:rPr>
              <a:t>о</a:t>
            </a:r>
            <a:r>
              <a:rPr lang="ru-RU" sz="1400" b="1" kern="0" dirty="0" smtClean="0">
                <a:solidFill>
                  <a:prstClr val="white"/>
                </a:solidFill>
                <a:latin typeface="Arial"/>
                <a:cs typeface="Arial"/>
              </a:rPr>
              <a:t>блигаций (ИО)</a:t>
            </a:r>
            <a:r>
              <a:rPr lang="en-US" sz="1400" b="1" kern="0" dirty="0" smtClean="0">
                <a:solidFill>
                  <a:prstClr val="white"/>
                </a:solidFill>
                <a:latin typeface="Arial"/>
                <a:cs typeface="Arial"/>
              </a:rPr>
              <a:t>~12,5% </a:t>
            </a:r>
            <a:r>
              <a:rPr lang="ru-RU" sz="1400" b="1" kern="0" dirty="0" smtClean="0">
                <a:solidFill>
                  <a:prstClr val="white"/>
                </a:solidFill>
                <a:latin typeface="Arial"/>
                <a:cs typeface="Arial"/>
              </a:rPr>
              <a:t>годовых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kern="0" dirty="0" smtClean="0">
                <a:solidFill>
                  <a:prstClr val="white"/>
                </a:solidFill>
                <a:latin typeface="Arial"/>
                <a:cs typeface="Arial"/>
              </a:rPr>
              <a:t>60-</a:t>
            </a:r>
            <a:r>
              <a:rPr lang="en-US" sz="1400" b="1" kern="0" dirty="0" smtClean="0">
                <a:solidFill>
                  <a:prstClr val="white"/>
                </a:solidFill>
                <a:latin typeface="Arial"/>
                <a:cs typeface="Arial"/>
              </a:rPr>
              <a:t>7</a:t>
            </a:r>
            <a:r>
              <a:rPr lang="ru-RU" sz="1400" b="1" kern="0" dirty="0" smtClean="0">
                <a:solidFill>
                  <a:prstClr val="white"/>
                </a:solidFill>
                <a:latin typeface="Arial"/>
                <a:cs typeface="Arial"/>
              </a:rPr>
              <a:t>0% от стоимости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kern="0" dirty="0" smtClean="0">
                <a:solidFill>
                  <a:prstClr val="white"/>
                </a:solidFill>
                <a:latin typeface="Arial"/>
                <a:cs typeface="Arial"/>
              </a:rPr>
              <a:t>пула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kern="0" dirty="0" smtClean="0">
                <a:solidFill>
                  <a:srgbClr val="C00000"/>
                </a:solidFill>
                <a:latin typeface="Arial"/>
                <a:cs typeface="Arial"/>
              </a:rPr>
              <a:t>70 млн. грн.</a:t>
            </a:r>
          </a:p>
        </p:txBody>
      </p:sp>
      <p:sp>
        <p:nvSpPr>
          <p:cNvPr id="24" name="Стрелка вправо 23"/>
          <p:cNvSpPr/>
          <p:nvPr/>
        </p:nvSpPr>
        <p:spPr>
          <a:xfrm>
            <a:off x="3239852" y="1113645"/>
            <a:ext cx="2628004" cy="936104"/>
          </a:xfrm>
          <a:prstGeom prst="rightArrow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kern="0" dirty="0" smtClean="0">
                <a:solidFill>
                  <a:srgbClr val="808DA9">
                    <a:lumMod val="75000"/>
                  </a:srgbClr>
                </a:solidFill>
                <a:latin typeface="Arial"/>
                <a:cs typeface="Arial"/>
              </a:rPr>
              <a:t>1. Уступка пула кредитов по номиналу</a:t>
            </a:r>
            <a:endParaRPr lang="uk-UA" b="1" i="1" dirty="0">
              <a:solidFill>
                <a:srgbClr val="808DA9">
                  <a:lumMod val="75000"/>
                </a:srgbClr>
              </a:solidFill>
            </a:endParaRPr>
          </a:p>
        </p:txBody>
      </p:sp>
      <p:sp>
        <p:nvSpPr>
          <p:cNvPr id="28" name="Стрелка влево 27"/>
          <p:cNvSpPr/>
          <p:nvPr/>
        </p:nvSpPr>
        <p:spPr>
          <a:xfrm>
            <a:off x="3239852" y="2060848"/>
            <a:ext cx="2628004" cy="936104"/>
          </a:xfrm>
          <a:prstGeom prst="leftArrow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kern="0" dirty="0" smtClean="0">
                <a:solidFill>
                  <a:srgbClr val="808DA9">
                    <a:lumMod val="75000"/>
                  </a:srgbClr>
                </a:solidFill>
                <a:latin typeface="Arial"/>
                <a:cs typeface="Arial"/>
              </a:rPr>
              <a:t>2. Размещение ИО по номиналу</a:t>
            </a:r>
            <a:endParaRPr lang="ru-RU" sz="1400" b="1" i="1" kern="0" dirty="0">
              <a:solidFill>
                <a:srgbClr val="808DA9">
                  <a:lumMod val="75000"/>
                </a:srgbClr>
              </a:solidFill>
              <a:latin typeface="Arial"/>
              <a:cs typeface="Arial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815082"/>
            <a:ext cx="1080121" cy="340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683568" y="692696"/>
            <a:ext cx="2078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3A4B8C"/>
                </a:solidFill>
                <a:latin typeface="Arial"/>
                <a:cs typeface="Arial"/>
              </a:rPr>
              <a:t>БАНК-ипотечный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3A4B8C"/>
                </a:solidFill>
                <a:latin typeface="Arial"/>
                <a:cs typeface="Arial"/>
              </a:rPr>
              <a:t>кредитор</a:t>
            </a:r>
          </a:p>
        </p:txBody>
      </p:sp>
      <p:sp>
        <p:nvSpPr>
          <p:cNvPr id="33" name="Овал 32"/>
          <p:cNvSpPr/>
          <p:nvPr/>
        </p:nvSpPr>
        <p:spPr>
          <a:xfrm>
            <a:off x="4265220" y="3967776"/>
            <a:ext cx="3151096" cy="2063549"/>
          </a:xfrm>
          <a:prstGeom prst="ellipse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kern="0" dirty="0" smtClean="0">
                <a:solidFill>
                  <a:srgbClr val="FFFFFF"/>
                </a:solidFill>
                <a:latin typeface="Arial"/>
                <a:cs typeface="Arial"/>
              </a:rPr>
              <a:t>Покупка ИО с дисконтом</a:t>
            </a:r>
            <a:endParaRPr lang="uk-UA" sz="1400" b="1" kern="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kern="0" dirty="0" smtClean="0">
                <a:solidFill>
                  <a:srgbClr val="FFFFFF"/>
                </a:solidFill>
                <a:latin typeface="Arial"/>
                <a:cs typeface="Arial"/>
              </a:rPr>
              <a:t>Доходность </a:t>
            </a:r>
            <a:r>
              <a:rPr lang="en-US" sz="1400" kern="0" dirty="0" smtClean="0">
                <a:solidFill>
                  <a:srgbClr val="FFFFFF"/>
                </a:solidFill>
                <a:latin typeface="Arial"/>
                <a:cs typeface="Arial"/>
              </a:rPr>
              <a:t>~</a:t>
            </a:r>
            <a:r>
              <a:rPr lang="ru-RU" sz="1400" kern="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1400" b="1" kern="0" dirty="0" smtClean="0">
                <a:solidFill>
                  <a:srgbClr val="FFFFFF"/>
                </a:solidFill>
                <a:latin typeface="Arial"/>
                <a:cs typeface="Arial"/>
              </a:rPr>
              <a:t>15,5% годовых </a:t>
            </a:r>
            <a:endParaRPr lang="ru-RU" sz="1400" kern="0" dirty="0" smtClean="0">
              <a:solidFill>
                <a:srgbClr val="FFFFFF"/>
              </a:solidFill>
              <a:latin typeface="Arial"/>
              <a:cs typeface="Arial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600" kern="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46" name="Стрелка углом 45"/>
          <p:cNvSpPr/>
          <p:nvPr/>
        </p:nvSpPr>
        <p:spPr>
          <a:xfrm rot="5400000" flipH="1" flipV="1">
            <a:off x="648982" y="2441550"/>
            <a:ext cx="3024335" cy="4135137"/>
          </a:xfrm>
          <a:prstGeom prst="bentArrow">
            <a:avLst>
              <a:gd name="adj1" fmla="val 24060"/>
              <a:gd name="adj2" fmla="val 26609"/>
              <a:gd name="adj3" fmla="val 25000"/>
              <a:gd name="adj4" fmla="val 3788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 smtClean="0">
              <a:solidFill>
                <a:prstClr val="black"/>
              </a:solidFill>
            </a:endParaRPr>
          </a:p>
          <a:p>
            <a:pPr algn="ctr"/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48" name="Стрелка углом 47"/>
          <p:cNvSpPr/>
          <p:nvPr/>
        </p:nvSpPr>
        <p:spPr>
          <a:xfrm flipV="1">
            <a:off x="1722667" y="3140968"/>
            <a:ext cx="2530746" cy="2160238"/>
          </a:xfrm>
          <a:prstGeom prst="bentArrow">
            <a:avLst>
              <a:gd name="adj1" fmla="val 24466"/>
              <a:gd name="adj2" fmla="val 25000"/>
              <a:gd name="adj3" fmla="val 23468"/>
              <a:gd name="adj4" fmla="val 39906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09972" y="5386911"/>
            <a:ext cx="3092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i="1" kern="0" dirty="0">
                <a:solidFill>
                  <a:srgbClr val="808DA9">
                    <a:lumMod val="75000"/>
                  </a:srgbClr>
                </a:solidFill>
                <a:latin typeface="Arial"/>
                <a:cs typeface="Arial"/>
              </a:rPr>
              <a:t>4</a:t>
            </a:r>
            <a:r>
              <a:rPr lang="ru-RU" sz="1400" b="1" i="1" kern="0" dirty="0">
                <a:solidFill>
                  <a:srgbClr val="808DA9">
                    <a:lumMod val="75000"/>
                  </a:srgbClr>
                </a:solidFill>
                <a:latin typeface="Arial"/>
                <a:cs typeface="Arial"/>
              </a:rPr>
              <a:t>. Получение гривневого ресурса от продажи ИО</a:t>
            </a:r>
            <a:endParaRPr lang="uk-UA" sz="1400" b="1" i="1" kern="0" dirty="0">
              <a:solidFill>
                <a:srgbClr val="808DA9">
                  <a:lumMod val="75000"/>
                </a:srgbClr>
              </a:solidFill>
              <a:latin typeface="Arial"/>
              <a:cs typeface="Arial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547664" y="4427015"/>
            <a:ext cx="28083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i="1" kern="0" dirty="0">
                <a:solidFill>
                  <a:srgbClr val="808DA9">
                    <a:lumMod val="75000"/>
                  </a:srgbClr>
                </a:solidFill>
                <a:latin typeface="Arial"/>
                <a:cs typeface="Arial"/>
              </a:rPr>
              <a:t>   3. Продажа ИО по цене </a:t>
            </a:r>
            <a:r>
              <a:rPr lang="ru-RU" sz="1400" b="1" i="1" kern="0" dirty="0" smtClean="0">
                <a:solidFill>
                  <a:srgbClr val="808DA9">
                    <a:lumMod val="75000"/>
                  </a:srgbClr>
                </a:solidFill>
                <a:latin typeface="Arial"/>
                <a:cs typeface="Arial"/>
              </a:rPr>
              <a:t>    вторичного рынка</a:t>
            </a:r>
            <a:r>
              <a:rPr lang="en-US" sz="1400" b="1" i="1" kern="0" dirty="0" smtClean="0">
                <a:solidFill>
                  <a:srgbClr val="808DA9">
                    <a:lumMod val="75000"/>
                  </a:srgbClr>
                </a:solidFill>
                <a:latin typeface="Arial"/>
                <a:cs typeface="Arial"/>
              </a:rPr>
              <a:t> </a:t>
            </a:r>
            <a:r>
              <a:rPr lang="ru-RU" sz="1400" b="1" i="1" kern="0" dirty="0" smtClean="0">
                <a:solidFill>
                  <a:srgbClr val="808DA9">
                    <a:lumMod val="75000"/>
                  </a:srgbClr>
                </a:solidFill>
                <a:latin typeface="Arial"/>
                <a:cs typeface="Arial"/>
              </a:rPr>
              <a:t> </a:t>
            </a:r>
          </a:p>
          <a:p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013192" y="2996952"/>
            <a:ext cx="29523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kern="0" dirty="0" smtClean="0">
                <a:solidFill>
                  <a:srgbClr val="3A4B8C"/>
                </a:solidFill>
              </a:rPr>
              <a:t>БИРЖЕВОЙ РЫНОК,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kern="0" dirty="0" smtClean="0">
                <a:solidFill>
                  <a:srgbClr val="3A4B8C"/>
                </a:solidFill>
              </a:rPr>
              <a:t>БАНКИ </a:t>
            </a:r>
            <a:r>
              <a:rPr lang="ru-RU" sz="1600" b="1" i="1" kern="0" dirty="0">
                <a:solidFill>
                  <a:srgbClr val="3A4B8C"/>
                </a:solidFill>
              </a:rPr>
              <a:t>- </a:t>
            </a:r>
            <a:r>
              <a:rPr lang="ru-RU" sz="1600" b="1" i="1" kern="0" dirty="0" err="1">
                <a:solidFill>
                  <a:srgbClr val="3A4B8C"/>
                </a:solidFill>
              </a:rPr>
              <a:t>маркетмейкеры</a:t>
            </a:r>
            <a:r>
              <a:rPr lang="ru-RU" sz="1600" b="1" i="1" kern="0" dirty="0">
                <a:solidFill>
                  <a:srgbClr val="3A4B8C"/>
                </a:solidFill>
              </a:rPr>
              <a:t> </a:t>
            </a:r>
            <a:r>
              <a:rPr lang="ru-RU" sz="1600" b="1" i="1" kern="0" dirty="0" smtClean="0">
                <a:solidFill>
                  <a:srgbClr val="3A4B8C"/>
                </a:solidFill>
              </a:rPr>
              <a:t>(при отсутствии спроса )</a:t>
            </a:r>
            <a:endParaRPr lang="ru-RU" sz="1600" b="1" i="1" kern="0" dirty="0">
              <a:solidFill>
                <a:srgbClr val="3A4B8C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05162" y="0"/>
            <a:ext cx="8215309" cy="73866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400" b="1" dirty="0">
                <a:solidFill>
                  <a:srgbClr val="AD0101"/>
                </a:solidFill>
                <a:latin typeface="Arial" charset="0"/>
              </a:rPr>
              <a:t> </a:t>
            </a:r>
            <a:r>
              <a:rPr lang="ru-RU" b="1" dirty="0">
                <a:solidFill>
                  <a:srgbClr val="AD0101"/>
                </a:solidFill>
                <a:latin typeface="Arial" charset="0"/>
              </a:rPr>
              <a:t>МЕХАНИЗМ РЕФИНАНСИРОВАНИЯ</a:t>
            </a:r>
            <a:r>
              <a:rPr lang="en-US" b="1" dirty="0">
                <a:solidFill>
                  <a:srgbClr val="AD0101"/>
                </a:solidFill>
                <a:latin typeface="Arial" charset="0"/>
              </a:rPr>
              <a:t> </a:t>
            </a:r>
            <a:r>
              <a:rPr lang="ru-RU" b="1" dirty="0">
                <a:solidFill>
                  <a:srgbClr val="AD0101"/>
                </a:solidFill>
                <a:latin typeface="Arial" charset="0"/>
              </a:rPr>
              <a:t>БАНКОВ С ИСПОЛЬЗОВАНИЕМ ИПОТЕЧНЫХ ОБЛИГАЦИЙ АРЖК </a:t>
            </a:r>
            <a:endParaRPr lang="ru-RU" b="1" dirty="0">
              <a:solidFill>
                <a:srgbClr val="AD0101"/>
              </a:solidFill>
              <a:latin typeface="Arial Narrow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93581" y="1268760"/>
            <a:ext cx="3038259" cy="1872000"/>
          </a:xfrm>
          <a:prstGeom prst="ellipse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kern="0" dirty="0" smtClean="0">
                <a:solidFill>
                  <a:srgbClr val="FFFFFF"/>
                </a:solidFill>
                <a:latin typeface="Arial"/>
                <a:cs typeface="Arial"/>
              </a:rPr>
              <a:t>Пул ипотечных кредитов физ.</a:t>
            </a:r>
            <a:r>
              <a:rPr lang="ru-RU" sz="1400" b="1" kern="0" dirty="0" smtClean="0">
                <a:solidFill>
                  <a:srgbClr val="424E5B">
                    <a:lumMod val="60000"/>
                    <a:lumOff val="40000"/>
                  </a:srgbClr>
                </a:solidFill>
                <a:latin typeface="Arial"/>
                <a:cs typeface="Arial"/>
              </a:rPr>
              <a:t>.</a:t>
            </a:r>
            <a:r>
              <a:rPr lang="ru-RU" sz="1400" b="1" kern="0" dirty="0" smtClean="0">
                <a:solidFill>
                  <a:srgbClr val="FFFFFF"/>
                </a:solidFill>
                <a:latin typeface="Arial"/>
                <a:cs typeface="Arial"/>
              </a:rPr>
              <a:t>лиц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kern="0" dirty="0" smtClean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lang="en-US" sz="1400" b="1" kern="0" dirty="0" smtClean="0">
                <a:solidFill>
                  <a:srgbClr val="FFFFFF"/>
                </a:solidFill>
                <a:latin typeface="Arial"/>
                <a:cs typeface="Arial"/>
              </a:rPr>
              <a:t>UAH, USA, EUR)</a:t>
            </a:r>
            <a:endParaRPr lang="ru-RU" sz="1400" b="1" kern="0" dirty="0" smtClean="0">
              <a:solidFill>
                <a:srgbClr val="FFFFFF"/>
              </a:solidFill>
              <a:latin typeface="Arial"/>
              <a:cs typeface="Arial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kern="0" dirty="0" smtClean="0">
                <a:solidFill>
                  <a:srgbClr val="C00000"/>
                </a:solidFill>
                <a:latin typeface="Arial"/>
                <a:cs typeface="Arial"/>
              </a:rPr>
              <a:t>100 млн. грн.</a:t>
            </a:r>
            <a:endParaRPr lang="ru-RU" sz="1600" b="1" kern="0" dirty="0">
              <a:solidFill>
                <a:srgbClr val="C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4010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980598" y="6191065"/>
            <a:ext cx="6339247" cy="369332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48" y="6169872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17600" y="0"/>
            <a:ext cx="76215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IX Украинский облигационный конгресс</a:t>
            </a:r>
            <a:endParaRPr lang="ru-RU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1788551"/>
            <a:ext cx="4572000" cy="328089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  <a:buClr>
                <a:srgbClr val="AD0101"/>
              </a:buClr>
            </a:pPr>
            <a:r>
              <a:rPr lang="ru-RU" sz="2800" b="1" dirty="0">
                <a:solidFill>
                  <a:prstClr val="black"/>
                </a:solidFill>
                <a:latin typeface="Arial" charset="0"/>
              </a:rPr>
              <a:t>Быть или не быть ипотечным облигациям в Украине</a:t>
            </a:r>
            <a:r>
              <a:rPr lang="en-US" sz="2800" b="1" dirty="0">
                <a:solidFill>
                  <a:prstClr val="black"/>
                </a:solidFill>
                <a:latin typeface="Arial" charset="0"/>
              </a:rPr>
              <a:t>?</a:t>
            </a:r>
          </a:p>
          <a:p>
            <a:pPr lvl="0" algn="ctr">
              <a:spcBef>
                <a:spcPct val="20000"/>
              </a:spcBef>
              <a:buClr>
                <a:srgbClr val="AD0101"/>
              </a:buClr>
            </a:pPr>
            <a:r>
              <a:rPr lang="en-US" sz="2800" b="1" dirty="0">
                <a:solidFill>
                  <a:prstClr val="black"/>
                </a:solidFill>
                <a:latin typeface="Arial" charset="0"/>
              </a:rPr>
              <a:t>=</a:t>
            </a:r>
          </a:p>
          <a:p>
            <a:pPr lvl="0" algn="ctr">
              <a:spcBef>
                <a:spcPct val="20000"/>
              </a:spcBef>
              <a:buClr>
                <a:srgbClr val="AD0101"/>
              </a:buClr>
            </a:pPr>
            <a:r>
              <a:rPr lang="ru-RU" sz="2800" b="1" dirty="0">
                <a:solidFill>
                  <a:prstClr val="black"/>
                </a:solidFill>
                <a:latin typeface="Arial" charset="0"/>
              </a:rPr>
              <a:t>Быть или не быть ипотечным кредитам в Украине</a:t>
            </a:r>
            <a:r>
              <a:rPr lang="en-US" sz="2800" b="1" dirty="0">
                <a:solidFill>
                  <a:prstClr val="black"/>
                </a:solidFill>
                <a:latin typeface="Arial" charset="0"/>
              </a:rPr>
              <a:t>? </a:t>
            </a:r>
            <a:endParaRPr lang="ru-RU" sz="2800" b="1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48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8" y="6177729"/>
            <a:ext cx="1212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60767" y="6178725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421400" y="5730834"/>
            <a:ext cx="22139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tabLst>
                <a:tab pos="266700" algn="l"/>
              </a:tabLst>
            </a:pPr>
            <a:r>
              <a:rPr lang="ru-RU" sz="1000" i="1" dirty="0" err="1" smtClean="0">
                <a:cs typeface="Arial" pitchFamily="34" charset="0"/>
              </a:rPr>
              <a:t>Источник:АРЖК</a:t>
            </a:r>
            <a:endParaRPr lang="ru-RU" sz="1000" i="1" dirty="0" smtClean="0"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19" y="580143"/>
            <a:ext cx="7564268" cy="5085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51999" y="86925"/>
            <a:ext cx="7564269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</a:rPr>
              <a:t>ПРОГНОЗНЫЕ ПОКАЗАТЕЛИ АРЖК </a:t>
            </a:r>
            <a:endParaRPr lang="ru-RU" sz="20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83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758497" y="44624"/>
            <a:ext cx="7609533" cy="46166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Arial Narrow" pitchFamily="34" charset="0"/>
                <a:cs typeface="Angsana New" pitchFamily="18" charset="-34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  <a:cs typeface="Angsana New" pitchFamily="18" charset="-34"/>
              </a:rPr>
              <a:t>ОСОБЕННОСТИ РЕФИНАНСИРОВАНИЯ ЧЕРЕЗ АРЖК</a:t>
            </a:r>
            <a:endParaRPr lang="ru-RU" sz="2000" b="1" dirty="0">
              <a:solidFill>
                <a:srgbClr val="C00000"/>
              </a:solidFill>
              <a:latin typeface="Arial Narrow" pitchFamily="34" charset="0"/>
              <a:cs typeface="Angsana New" pitchFamily="18" charset="-34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98" y="6155399"/>
            <a:ext cx="1258114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16612" y="6155399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5" name="Rectangle 3"/>
          <p:cNvSpPr txBox="1">
            <a:spLocks/>
          </p:cNvSpPr>
          <p:nvPr/>
        </p:nvSpPr>
        <p:spPr>
          <a:xfrm>
            <a:off x="758498" y="1124744"/>
            <a:ext cx="7667422" cy="482453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4625" indent="-174625" algn="just">
              <a:lnSpc>
                <a:spcPct val="90000"/>
              </a:lnSpc>
            </a:pPr>
            <a:endParaRPr lang="ru-RU" sz="1600" dirty="0" smtClean="0">
              <a:latin typeface="Arial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ru-RU" sz="1700" b="1" dirty="0" smtClean="0">
                <a:latin typeface="Arial" charset="0"/>
              </a:rPr>
              <a:t>     </a:t>
            </a:r>
            <a:r>
              <a:rPr lang="ru-RU" sz="1600" dirty="0" smtClean="0">
                <a:latin typeface="Arial" charset="0"/>
              </a:rPr>
              <a:t> </a:t>
            </a:r>
          </a:p>
          <a:p>
            <a:pPr marL="0" indent="0" algn="just">
              <a:lnSpc>
                <a:spcPct val="90000"/>
              </a:lnSpc>
              <a:buNone/>
            </a:pPr>
            <a:endParaRPr lang="ru-RU" sz="1500" dirty="0" smtClean="0">
              <a:latin typeface="Arial" charset="0"/>
            </a:endParaRPr>
          </a:p>
          <a:p>
            <a:pPr marL="494665" lvl="1" indent="-174625" algn="just">
              <a:lnSpc>
                <a:spcPct val="90000"/>
              </a:lnSpc>
            </a:pPr>
            <a:endParaRPr lang="ru-RU" sz="1500" dirty="0" smtClean="0">
              <a:latin typeface="Arial" charset="0"/>
            </a:endParaRPr>
          </a:p>
          <a:p>
            <a:pPr marL="320040" lvl="1" indent="0" algn="just">
              <a:lnSpc>
                <a:spcPct val="90000"/>
              </a:lnSpc>
              <a:buNone/>
            </a:pPr>
            <a:endParaRPr lang="ru-RU" sz="1500" dirty="0" smtClean="0">
              <a:latin typeface="Arial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endParaRPr lang="ru-RU" sz="1600" dirty="0" smtClean="0">
              <a:latin typeface="Arial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endParaRPr lang="ru-RU" sz="1600" dirty="0">
              <a:latin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8498" y="748556"/>
            <a:ext cx="7609534" cy="4844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endParaRPr lang="ru-RU" dirty="0" smtClean="0">
              <a:latin typeface="Arial" charset="0"/>
            </a:endParaRPr>
          </a:p>
          <a:p>
            <a:pPr marL="342900" indent="-342900" algn="just">
              <a:lnSpc>
                <a:spcPct val="90000"/>
              </a:lnSpc>
              <a:buFont typeface="Courier New" pitchFamily="49" charset="0"/>
              <a:buChar char="o"/>
            </a:pPr>
            <a:r>
              <a:rPr lang="ru-RU" dirty="0">
                <a:latin typeface="Arial" charset="0"/>
              </a:rPr>
              <a:t>Включение в ипотечное покрытие по облигациям </a:t>
            </a:r>
            <a:r>
              <a:rPr lang="ru-RU" dirty="0" smtClean="0">
                <a:latin typeface="Arial" charset="0"/>
              </a:rPr>
              <a:t>ранее выданных кредитов </a:t>
            </a:r>
            <a:r>
              <a:rPr lang="ru-RU" dirty="0">
                <a:latin typeface="Arial" charset="0"/>
              </a:rPr>
              <a:t>в </a:t>
            </a:r>
            <a:r>
              <a:rPr lang="ru-RU" dirty="0" smtClean="0">
                <a:latin typeface="Arial" charset="0"/>
              </a:rPr>
              <a:t>т. ч. в иностранной </a:t>
            </a:r>
            <a:r>
              <a:rPr lang="ru-RU" dirty="0">
                <a:latin typeface="Arial" charset="0"/>
              </a:rPr>
              <a:t>валюте для организации заимствований в национальной валюте. </a:t>
            </a:r>
            <a:endParaRPr lang="ru-RU" dirty="0" smtClean="0">
              <a:latin typeface="Arial" charset="0"/>
            </a:endParaRPr>
          </a:p>
          <a:p>
            <a:pPr algn="just">
              <a:lnSpc>
                <a:spcPct val="9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90000"/>
              </a:lnSpc>
              <a:buFont typeface="Courier New" pitchFamily="49" charset="0"/>
              <a:buChar char="o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Установление фиксированной ставки доходности по ипотечным облигациям.</a:t>
            </a:r>
          </a:p>
          <a:p>
            <a:pPr algn="just">
              <a:lnSpc>
                <a:spcPct val="9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90000"/>
              </a:lnSpc>
              <a:buFont typeface="Courier New" pitchFamily="49" charset="0"/>
              <a:buChar char="o"/>
            </a:pPr>
            <a:r>
              <a:rPr lang="uk-UA" dirty="0" err="1">
                <a:latin typeface="Arial" pitchFamily="34" charset="0"/>
                <a:cs typeface="Arial" pitchFamily="34" charset="0"/>
              </a:rPr>
              <a:t>Погашение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облигаций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путем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их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амортизации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(синхронно с </a:t>
            </a:r>
            <a:r>
              <a:rPr lang="uk-UA" dirty="0" err="1" smtClean="0">
                <a:latin typeface="Arial" pitchFamily="34" charset="0"/>
                <a:cs typeface="Arial" pitchFamily="34" charset="0"/>
              </a:rPr>
              <a:t>амортизацией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 smtClean="0">
                <a:latin typeface="Arial" pitchFamily="34" charset="0"/>
                <a:cs typeface="Arial" pitchFamily="34" charset="0"/>
              </a:rPr>
              <a:t>ипотечного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 smtClean="0">
                <a:latin typeface="Arial" pitchFamily="34" charset="0"/>
                <a:cs typeface="Arial" pitchFamily="34" charset="0"/>
              </a:rPr>
              <a:t>покрытия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). </a:t>
            </a:r>
            <a:endParaRPr lang="uk-UA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90000"/>
              </a:lnSpc>
              <a:buFont typeface="Courier New" pitchFamily="49" charset="0"/>
              <a:buChar char="o"/>
            </a:pPr>
            <a:endParaRPr lang="ru-RU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90000"/>
              </a:lnSpc>
              <a:buFont typeface="Courier New" pitchFamily="49" charset="0"/>
              <a:buChar char="o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Наличие резервного сервисного банка в лице системного банка (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Укрэксимбанка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Ощадбанка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+</a:t>
            </a:r>
          </a:p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Законодательно закрепленный и контролируемый независимым управителем, аудитором и регуляторами 4-х уровневый механизм защиты интересов  инвесторов. </a:t>
            </a:r>
            <a:endParaRPr lang="ru-RU" dirty="0">
              <a:latin typeface="Arial" pitchFamily="34" charset="0"/>
              <a:cs typeface="Arial" pitchFamily="34" charset="0"/>
            </a:endParaRPr>
          </a:p>
          <a:p>
            <a:pPr marL="342900" indent="-342900" algn="ctr">
              <a:lnSpc>
                <a:spcPct val="90000"/>
              </a:lnSpc>
              <a:buFont typeface="Courier New" pitchFamily="49" charset="0"/>
              <a:buChar char="o"/>
            </a:pPr>
            <a:endParaRPr lang="ru-RU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66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683568" y="45786"/>
            <a:ext cx="7920880" cy="43088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Arial Narrow" pitchFamily="34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Arial Narrow" pitchFamily="34" charset="0"/>
              </a:rPr>
              <a:t>ИПОТЕЧНЫЕ ОБЛИГАЦИИ, ВЫПУЩЕННЫЕ  </a:t>
            </a:r>
            <a:r>
              <a:rPr lang="ru-RU" sz="2000" b="1" dirty="0">
                <a:solidFill>
                  <a:srgbClr val="C00000"/>
                </a:solidFill>
                <a:latin typeface="Arial Narrow" pitchFamily="34" charset="0"/>
              </a:rPr>
              <a:t>АРЖК 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98" y="6155399"/>
            <a:ext cx="1258114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16612" y="6155399"/>
            <a:ext cx="6351419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5" name="Rectangle 3"/>
          <p:cNvSpPr txBox="1">
            <a:spLocks/>
          </p:cNvSpPr>
          <p:nvPr/>
        </p:nvSpPr>
        <p:spPr>
          <a:xfrm>
            <a:off x="683568" y="476673"/>
            <a:ext cx="7920879" cy="567872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32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90000"/>
              </a:lnSpc>
              <a:buNone/>
            </a:pPr>
            <a:r>
              <a:rPr lang="ru-RU" sz="1700" b="1" dirty="0" smtClean="0">
                <a:latin typeface="Arial" charset="0"/>
              </a:rPr>
              <a:t>  </a:t>
            </a:r>
            <a:r>
              <a:rPr lang="ru-RU" sz="1600" dirty="0" smtClean="0">
                <a:latin typeface="Arial" charset="0"/>
              </a:rPr>
              <a:t> </a:t>
            </a:r>
            <a:endParaRPr lang="ru-RU" sz="5600" dirty="0" smtClean="0">
              <a:latin typeface="Arial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ru-RU" sz="4900" b="1" dirty="0" smtClean="0">
                <a:latin typeface="Arial" charset="0"/>
              </a:rPr>
              <a:t>В 2012 году АРЖК выпущено обычных ипотечных облигаций на общую сумму 500 </a:t>
            </a:r>
            <a:r>
              <a:rPr lang="ru-RU" sz="4900" b="1" dirty="0" err="1" smtClean="0">
                <a:latin typeface="Arial" charset="0"/>
              </a:rPr>
              <a:t>млн.грн</a:t>
            </a:r>
            <a:r>
              <a:rPr lang="ru-RU" sz="4900" b="1" dirty="0" smtClean="0">
                <a:latin typeface="Arial" charset="0"/>
              </a:rPr>
              <a:t>.: </a:t>
            </a:r>
          </a:p>
          <a:p>
            <a:pPr marL="0" indent="0" algn="just">
              <a:lnSpc>
                <a:spcPct val="90000"/>
              </a:lnSpc>
              <a:buNone/>
            </a:pPr>
            <a:endParaRPr lang="ru-RU" sz="4900" b="1" dirty="0" smtClean="0">
              <a:latin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ru-RU" sz="4900" dirty="0" smtClean="0">
                <a:latin typeface="Arial" charset="0"/>
              </a:rPr>
              <a:t>Решением </a:t>
            </a:r>
            <a:r>
              <a:rPr lang="ru-RU" sz="4900" dirty="0">
                <a:latin typeface="Arial" charset="0"/>
              </a:rPr>
              <a:t>НКЦБФР </a:t>
            </a:r>
            <a:r>
              <a:rPr lang="ru-RU" sz="4900" dirty="0" smtClean="0">
                <a:latin typeface="Arial" charset="0"/>
              </a:rPr>
              <a:t>от 09 </a:t>
            </a:r>
            <a:r>
              <a:rPr lang="ru-RU" sz="4900" dirty="0">
                <a:latin typeface="Arial" charset="0"/>
              </a:rPr>
              <a:t>октября 2012 </a:t>
            </a:r>
            <a:r>
              <a:rPr lang="ru-RU" sz="4900" dirty="0" smtClean="0">
                <a:latin typeface="Arial" charset="0"/>
              </a:rPr>
              <a:t>г.</a:t>
            </a:r>
            <a:r>
              <a:rPr lang="en-US" sz="4900" dirty="0" smtClean="0">
                <a:latin typeface="Arial" charset="0"/>
              </a:rPr>
              <a:t> </a:t>
            </a:r>
            <a:r>
              <a:rPr lang="ru-RU" sz="4900" dirty="0" smtClean="0">
                <a:latin typeface="Arial" charset="0"/>
              </a:rPr>
              <a:t>зарегистрирован </a:t>
            </a:r>
            <a:r>
              <a:rPr lang="ru-RU" sz="4900" dirty="0">
                <a:latin typeface="Arial" charset="0"/>
              </a:rPr>
              <a:t>д</a:t>
            </a:r>
            <a:r>
              <a:rPr lang="ru-RU" sz="4900" dirty="0" smtClean="0">
                <a:latin typeface="Arial" charset="0"/>
              </a:rPr>
              <a:t>ебютный </a:t>
            </a:r>
            <a:r>
              <a:rPr lang="ru-RU" sz="4900" dirty="0">
                <a:latin typeface="Arial" charset="0"/>
              </a:rPr>
              <a:t>выпуск </a:t>
            </a:r>
            <a:r>
              <a:rPr lang="ru-RU" sz="4900" dirty="0" smtClean="0">
                <a:latin typeface="Arial" charset="0"/>
              </a:rPr>
              <a:t>ипотечных облигаций АРЖК серии «А» на 250 </a:t>
            </a:r>
            <a:r>
              <a:rPr lang="ru-RU" sz="4900" dirty="0" err="1" smtClean="0">
                <a:latin typeface="Arial" charset="0"/>
              </a:rPr>
              <a:t>млн.грн</a:t>
            </a:r>
            <a:r>
              <a:rPr lang="ru-RU" sz="4900" dirty="0" smtClean="0">
                <a:latin typeface="Arial" charset="0"/>
              </a:rPr>
              <a:t>.</a:t>
            </a:r>
          </a:p>
          <a:p>
            <a:pPr algn="just">
              <a:lnSpc>
                <a:spcPct val="90000"/>
              </a:lnSpc>
            </a:pPr>
            <a:r>
              <a:rPr lang="ru-RU" sz="4900" dirty="0" smtClean="0">
                <a:latin typeface="Arial" charset="0"/>
              </a:rPr>
              <a:t>Решением </a:t>
            </a:r>
            <a:r>
              <a:rPr lang="ru-RU" sz="4900" dirty="0">
                <a:latin typeface="Arial" charset="0"/>
              </a:rPr>
              <a:t>НКЦБФР от 15 января  2013 г.</a:t>
            </a:r>
            <a:r>
              <a:rPr lang="en-US" sz="4900" dirty="0">
                <a:latin typeface="Arial" charset="0"/>
              </a:rPr>
              <a:t> </a:t>
            </a:r>
            <a:r>
              <a:rPr lang="ru-RU" sz="4900" dirty="0">
                <a:latin typeface="Arial" charset="0"/>
              </a:rPr>
              <a:t>зарегистрирован второй выпуск ипотечных облигаций АРЖК серии «В</a:t>
            </a:r>
            <a:r>
              <a:rPr lang="ru-RU" sz="4900" dirty="0" smtClean="0">
                <a:latin typeface="Arial" charset="0"/>
              </a:rPr>
              <a:t>» на 250 </a:t>
            </a:r>
            <a:r>
              <a:rPr lang="ru-RU" sz="4900" dirty="0" err="1" smtClean="0">
                <a:latin typeface="Arial" charset="0"/>
              </a:rPr>
              <a:t>млн.грн</a:t>
            </a:r>
            <a:r>
              <a:rPr lang="ru-RU" sz="4900" dirty="0" smtClean="0">
                <a:latin typeface="Arial" charset="0"/>
              </a:rPr>
              <a:t>.</a:t>
            </a:r>
          </a:p>
          <a:p>
            <a:pPr marL="0" indent="0" algn="just">
              <a:lnSpc>
                <a:spcPct val="90000"/>
              </a:lnSpc>
              <a:buNone/>
            </a:pPr>
            <a:endParaRPr lang="ru-RU" sz="4900" b="1" dirty="0" smtClean="0">
              <a:latin typeface="Arial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ru-RU" sz="4900" b="1" dirty="0" smtClean="0">
                <a:latin typeface="Arial" charset="0"/>
              </a:rPr>
              <a:t>Параметры выпусков облигаций:</a:t>
            </a:r>
          </a:p>
          <a:p>
            <a:pPr algn="just">
              <a:lnSpc>
                <a:spcPct val="90000"/>
              </a:lnSpc>
            </a:pPr>
            <a:r>
              <a:rPr lang="ru-RU" sz="4900" dirty="0" smtClean="0">
                <a:latin typeface="Arial" charset="0"/>
              </a:rPr>
              <a:t>Срок </a:t>
            </a:r>
            <a:r>
              <a:rPr lang="ru-RU" sz="4900" dirty="0">
                <a:latin typeface="Arial" charset="0"/>
              </a:rPr>
              <a:t>обращения  - 3 года</a:t>
            </a:r>
          </a:p>
          <a:p>
            <a:pPr algn="just">
              <a:lnSpc>
                <a:spcPct val="90000"/>
              </a:lnSpc>
            </a:pPr>
            <a:r>
              <a:rPr lang="ru-RU" sz="4900" dirty="0">
                <a:latin typeface="Arial" charset="0"/>
              </a:rPr>
              <a:t>Фиксированная процентная ставка 12,5 % годовых </a:t>
            </a:r>
          </a:p>
          <a:p>
            <a:pPr algn="just">
              <a:lnSpc>
                <a:spcPct val="90000"/>
              </a:lnSpc>
            </a:pPr>
            <a:r>
              <a:rPr lang="ru-RU" sz="4900" dirty="0">
                <a:latin typeface="Arial" charset="0"/>
              </a:rPr>
              <a:t>Амортизация номинала  облигаций начиная со второго года, каждые 6 месяцев </a:t>
            </a:r>
            <a:endParaRPr lang="ru-RU" sz="4900" dirty="0" smtClean="0">
              <a:latin typeface="Arial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endParaRPr lang="ru-RU" sz="4900" dirty="0">
              <a:latin typeface="Arial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ru-RU" sz="4900" b="1" dirty="0">
                <a:latin typeface="Arial" charset="0"/>
              </a:rPr>
              <a:t>Характеристика ипотечного покрытия </a:t>
            </a:r>
            <a:r>
              <a:rPr lang="ru-RU" sz="4900" b="1" dirty="0" smtClean="0">
                <a:latin typeface="Arial" charset="0"/>
              </a:rPr>
              <a:t>:</a:t>
            </a:r>
          </a:p>
          <a:p>
            <a:pPr algn="just">
              <a:lnSpc>
                <a:spcPct val="90000"/>
              </a:lnSpc>
            </a:pPr>
            <a:r>
              <a:rPr lang="ru-RU" sz="4900" dirty="0" smtClean="0">
                <a:latin typeface="Arial" charset="0"/>
              </a:rPr>
              <a:t>Высококачественные кредиты </a:t>
            </a:r>
            <a:r>
              <a:rPr lang="ru-RU" sz="4900" dirty="0">
                <a:latin typeface="Arial" charset="0"/>
              </a:rPr>
              <a:t>физическим лицам, обеспеченные жилой </a:t>
            </a:r>
            <a:r>
              <a:rPr lang="ru-RU" sz="4900" dirty="0" smtClean="0">
                <a:latin typeface="Arial" charset="0"/>
              </a:rPr>
              <a:t>недвижимостью</a:t>
            </a:r>
            <a:endParaRPr lang="ru-RU" sz="4900" dirty="0">
              <a:latin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en-US" sz="4900" dirty="0" smtClean="0">
                <a:latin typeface="Arial" charset="0"/>
              </a:rPr>
              <a:t>LTV</a:t>
            </a:r>
            <a:r>
              <a:rPr lang="ru-RU" sz="4900" dirty="0" smtClean="0">
                <a:latin typeface="Arial" charset="0"/>
              </a:rPr>
              <a:t> </a:t>
            </a:r>
            <a:r>
              <a:rPr lang="ru-RU" sz="4900" dirty="0">
                <a:latin typeface="Arial" charset="0"/>
              </a:rPr>
              <a:t>до 46% (стоимость залогов подтверждена независимой оценочной компанией</a:t>
            </a:r>
            <a:r>
              <a:rPr lang="ru-RU" sz="4900" dirty="0" smtClean="0">
                <a:latin typeface="Arial" charset="0"/>
              </a:rPr>
              <a:t>)</a:t>
            </a:r>
          </a:p>
          <a:p>
            <a:pPr algn="just">
              <a:lnSpc>
                <a:spcPct val="90000"/>
              </a:lnSpc>
            </a:pPr>
            <a:r>
              <a:rPr lang="ru-RU" sz="4900" dirty="0" smtClean="0">
                <a:latin typeface="Arial" charset="0"/>
              </a:rPr>
              <a:t>Размер ипотечного покрытия превышает задолженность по облигациям (коэф</a:t>
            </a:r>
            <a:r>
              <a:rPr lang="ru-RU" sz="4900" dirty="0">
                <a:latin typeface="Arial" charset="0"/>
              </a:rPr>
              <a:t>ф</a:t>
            </a:r>
            <a:r>
              <a:rPr lang="ru-RU" sz="4900" dirty="0" smtClean="0">
                <a:latin typeface="Arial" charset="0"/>
              </a:rPr>
              <a:t>ициент ипотечного покрытия по выпуску серии «А» не более 0,85, выпуску серии «В» - не более 0,9).  </a:t>
            </a:r>
          </a:p>
          <a:p>
            <a:pPr marL="0" indent="0" algn="just">
              <a:lnSpc>
                <a:spcPct val="90000"/>
              </a:lnSpc>
              <a:buNone/>
            </a:pPr>
            <a:endParaRPr lang="ru-RU" sz="16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36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155399"/>
            <a:ext cx="1333044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16612" y="6155399"/>
            <a:ext cx="6443820" cy="369332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АГЕНТСТВО ПО РЕФИНАНСИРОВАНИЮ ЖИЛИЩНЫХ КРЕДИТОВ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303748" y="1772816"/>
            <a:ext cx="45365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+mj-lt"/>
                <a:cs typeface="Angsana New" pitchFamily="18" charset="-34"/>
              </a:rPr>
              <a:t>СПАСИБО ЗА ВНИМАНИЕ!</a:t>
            </a:r>
            <a:endParaRPr lang="ru-RU" sz="2800" dirty="0">
              <a:latin typeface="+mj-lt"/>
              <a:cs typeface="Angsana New" pitchFamily="18" charset="-34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82230" y="3356992"/>
            <a:ext cx="516632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ПАТ «Агентство по рефинансированию жилищных кредитов»</a:t>
            </a:r>
          </a:p>
          <a:p>
            <a:pPr algn="ctr"/>
            <a:endParaRPr lang="ru-RU" sz="1600" b="1" dirty="0" smtClean="0">
              <a:solidFill>
                <a:schemeClr val="tx2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6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Украина, 01033,</a:t>
            </a:r>
          </a:p>
          <a:p>
            <a:pPr algn="ctr"/>
            <a:r>
              <a:rPr lang="ru-RU" sz="16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г. Киев, ул. Гайдара, 50 В</a:t>
            </a:r>
          </a:p>
          <a:p>
            <a:pPr algn="ctr"/>
            <a:endParaRPr lang="ru-RU" sz="1600" b="1" dirty="0">
              <a:solidFill>
                <a:schemeClr val="tx2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6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Тел./факс: +38 044 201 31 10</a:t>
            </a:r>
          </a:p>
          <a:p>
            <a:pPr algn="ctr"/>
            <a:r>
              <a:rPr lang="en-US" sz="16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E-mail: </a:t>
            </a:r>
            <a:r>
              <a:rPr lang="en-US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office@re-finance.com.ua</a:t>
            </a:r>
          </a:p>
          <a:p>
            <a:pPr algn="ctr"/>
            <a:r>
              <a:rPr lang="en-US" sz="16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web: </a:t>
            </a:r>
            <a:r>
              <a:rPr lang="en-US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www.re-finance.com.ua</a:t>
            </a:r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7600" y="0"/>
            <a:ext cx="76215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IX Украинский облигационный конгресс</a:t>
            </a:r>
            <a:endParaRPr lang="ru-RU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32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6622</TotalTime>
  <Words>1288</Words>
  <Application>Microsoft Office PowerPoint</Application>
  <PresentationFormat>Экран (4:3)</PresentationFormat>
  <Paragraphs>186</Paragraphs>
  <Slides>22</Slides>
  <Notes>10</Notes>
  <HiddenSlides>4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NewsPrint</vt:lpstr>
      <vt:lpstr>18 апреля 2013 г. г. Киев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Pilipets</dc:creator>
  <cp:lastModifiedBy>1</cp:lastModifiedBy>
  <cp:revision>579</cp:revision>
  <cp:lastPrinted>2013-04-17T11:20:07Z</cp:lastPrinted>
  <dcterms:created xsi:type="dcterms:W3CDTF">2012-05-07T09:44:16Z</dcterms:created>
  <dcterms:modified xsi:type="dcterms:W3CDTF">2013-04-17T12:17:23Z</dcterms:modified>
</cp:coreProperties>
</file>